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63" r:id="rId5"/>
    <p:sldId id="259" r:id="rId6"/>
    <p:sldId id="260" r:id="rId7"/>
    <p:sldId id="261" r:id="rId8"/>
    <p:sldId id="262" r:id="rId9"/>
    <p:sldId id="264" r:id="rId10"/>
    <p:sldId id="265" r:id="rId11"/>
    <p:sldId id="266" r:id="rId12"/>
    <p:sldId id="267" r:id="rId13"/>
    <p:sldId id="268" r:id="rId14"/>
    <p:sldId id="269" r:id="rId15"/>
    <p:sldId id="270" r:id="rId16"/>
    <p:sldId id="280" r:id="rId17"/>
    <p:sldId id="271" r:id="rId18"/>
    <p:sldId id="272" r:id="rId19"/>
    <p:sldId id="274" r:id="rId20"/>
    <p:sldId id="281" r:id="rId21"/>
    <p:sldId id="273" r:id="rId22"/>
    <p:sldId id="275" r:id="rId23"/>
    <p:sldId id="276" r:id="rId24"/>
    <p:sldId id="277" r:id="rId25"/>
    <p:sldId id="278" r:id="rId26"/>
    <p:sldId id="279" r:id="rId27"/>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3" d="100"/>
          <a:sy n="73"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3A5A56-3791-4E94-96CF-E1C5BB4B1228}"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308899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3A5A56-3791-4E94-96CF-E1C5BB4B1228}"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48885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783A5A56-3791-4E94-96CF-E1C5BB4B1228}" type="datetimeFigureOut">
              <a:rPr lang="en-US" smtClean="0"/>
              <a:t>3/4/2024</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145586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3A5A56-3791-4E94-96CF-E1C5BB4B1228}"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18590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783A5A56-3791-4E94-96CF-E1C5BB4B1228}" type="datetimeFigureOut">
              <a:rPr lang="en-US" smtClean="0"/>
              <a:t>3/4/2024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887F5C4-81AD-4F01-BC1B-F0741FFCE552}" type="slidenum">
              <a:rPr lang="en-US" smtClean="0"/>
              <a:t>‹#›</a:t>
            </a:fld>
            <a:endParaRPr lang="en-US"/>
          </a:p>
        </p:txBody>
      </p:sp>
    </p:spTree>
    <p:extLst>
      <p:ext uri="{BB962C8B-B14F-4D97-AF65-F5344CB8AC3E}">
        <p14:creationId xmlns:p14="http://schemas.microsoft.com/office/powerpoint/2010/main" val="223036764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A5A56-3791-4E94-96CF-E1C5BB4B1228}"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20608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3A5A56-3791-4E94-96CF-E1C5BB4B1228}"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301753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3A5A56-3791-4E94-96CF-E1C5BB4B1228}"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7477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A5A56-3791-4E94-96CF-E1C5BB4B1228}"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319324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A5A56-3791-4E94-96CF-E1C5BB4B1228}"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381738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A5A56-3791-4E94-96CF-E1C5BB4B1228}"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7F5C4-81AD-4F01-BC1B-F0741FFCE552}" type="slidenum">
              <a:rPr lang="en-US" smtClean="0"/>
              <a:t>‹#›</a:t>
            </a:fld>
            <a:endParaRPr lang="en-US"/>
          </a:p>
        </p:txBody>
      </p:sp>
    </p:spTree>
    <p:extLst>
      <p:ext uri="{BB962C8B-B14F-4D97-AF65-F5344CB8AC3E}">
        <p14:creationId xmlns:p14="http://schemas.microsoft.com/office/powerpoint/2010/main" val="254753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783A5A56-3791-4E94-96CF-E1C5BB4B1228}" type="datetimeFigureOut">
              <a:rPr lang="en-US" smtClean="0"/>
              <a:t>3/4/2024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7887F5C4-81AD-4F01-BC1B-F0741FFCE552}" type="slidenum">
              <a:rPr lang="en-US" smtClean="0"/>
              <a:t>‹#›</a:t>
            </a:fld>
            <a:endParaRPr lang="en-US"/>
          </a:p>
        </p:txBody>
      </p:sp>
    </p:spTree>
    <p:extLst>
      <p:ext uri="{BB962C8B-B14F-4D97-AF65-F5344CB8AC3E}">
        <p14:creationId xmlns:p14="http://schemas.microsoft.com/office/powerpoint/2010/main" val="251672347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JWAOg1ztAp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FF1B75-B655-FBB5-66DB-43988C1675AF}"/>
              </a:ext>
            </a:extLst>
          </p:cNvPr>
          <p:cNvSpPr/>
          <p:nvPr/>
        </p:nvSpPr>
        <p:spPr>
          <a:xfrm>
            <a:off x="1007889" y="485392"/>
            <a:ext cx="10359118"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Trouble in the Colonies</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Part 3-</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 More Problems with the Colonists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44155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81AC6-112F-288E-A8A6-A1F0708BF3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0114D7-A513-C11D-4477-16B237293C12}"/>
              </a:ext>
            </a:extLst>
          </p:cNvPr>
          <p:cNvSpPr txBox="1"/>
          <p:nvPr/>
        </p:nvSpPr>
        <p:spPr>
          <a:xfrm>
            <a:off x="250371" y="221622"/>
            <a:ext cx="11495314" cy="1323439"/>
          </a:xfrm>
          <a:prstGeom prst="rect">
            <a:avLst/>
          </a:prstGeom>
          <a:noFill/>
        </p:spPr>
        <p:txBody>
          <a:bodyPr wrap="square" rtlCol="0">
            <a:spAutoFit/>
          </a:bodyPr>
          <a:lstStyle/>
          <a:p>
            <a:pPr algn="ctr"/>
            <a:r>
              <a:rPr lang="en-US" sz="4000" dirty="0">
                <a:latin typeface="Bookman Old Style" panose="02050604050505020204" pitchFamily="18" charset="0"/>
              </a:rPr>
              <a:t>Reasons why some colonists were upset about the Tea Act of 1773:</a:t>
            </a:r>
          </a:p>
        </p:txBody>
      </p:sp>
      <p:sp>
        <p:nvSpPr>
          <p:cNvPr id="4" name="TextBox 3">
            <a:extLst>
              <a:ext uri="{FF2B5EF4-FFF2-40B4-BE49-F238E27FC236}">
                <a16:creationId xmlns:a16="http://schemas.microsoft.com/office/drawing/2014/main" id="{1949435C-0522-24B8-4D69-65725A04DF15}"/>
              </a:ext>
            </a:extLst>
          </p:cNvPr>
          <p:cNvSpPr txBox="1"/>
          <p:nvPr/>
        </p:nvSpPr>
        <p:spPr>
          <a:xfrm>
            <a:off x="215537" y="3819237"/>
            <a:ext cx="11691257" cy="1323439"/>
          </a:xfrm>
          <a:prstGeom prst="rect">
            <a:avLst/>
          </a:prstGeom>
          <a:noFill/>
        </p:spPr>
        <p:txBody>
          <a:bodyPr wrap="square">
            <a:spAutoFit/>
          </a:bodyPr>
          <a:lstStyle/>
          <a:p>
            <a:pPr marL="742950" indent="-742950">
              <a:buAutoNum type="arabicPeriod"/>
            </a:pPr>
            <a:r>
              <a:rPr lang="en-US" sz="4000" dirty="0">
                <a:latin typeface="Bookman Old Style" panose="02050604050505020204" pitchFamily="18" charset="0"/>
              </a:rPr>
              <a:t>It hurt colonial shippers and merchants’ business.</a:t>
            </a:r>
          </a:p>
        </p:txBody>
      </p:sp>
      <p:sp>
        <p:nvSpPr>
          <p:cNvPr id="8" name="TextBox 7">
            <a:extLst>
              <a:ext uri="{FF2B5EF4-FFF2-40B4-BE49-F238E27FC236}">
                <a16:creationId xmlns:a16="http://schemas.microsoft.com/office/drawing/2014/main" id="{1EC7E188-F979-F301-2B64-C746C659FF05}"/>
              </a:ext>
            </a:extLst>
          </p:cNvPr>
          <p:cNvSpPr txBox="1"/>
          <p:nvPr/>
        </p:nvSpPr>
        <p:spPr>
          <a:xfrm>
            <a:off x="250371" y="5312940"/>
            <a:ext cx="11691257" cy="1323439"/>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sz="4000" dirty="0">
                <a:solidFill>
                  <a:srgbClr val="FFFFFF"/>
                </a:solidFill>
                <a:latin typeface="Bookman Old Style" panose="02050604050505020204" pitchFamily="18" charset="0"/>
              </a:rPr>
              <a:t>2.  If Parliament could do this with tea, what might be next?</a:t>
            </a:r>
            <a:endParaRPr kumimoji="0" lang="en-US" sz="4000" b="0" i="0" u="none" strike="noStrike" kern="1200" cap="none" spc="0" normalizeH="0" baseline="0" noProof="0" dirty="0">
              <a:ln>
                <a:noFill/>
              </a:ln>
              <a:solidFill>
                <a:srgbClr val="FFFFFF"/>
              </a:solidFill>
              <a:effectLst/>
              <a:uLnTx/>
              <a:uFillTx/>
              <a:latin typeface="Bookman Old Style" panose="02050604050505020204" pitchFamily="18" charset="0"/>
              <a:ea typeface="+mn-ea"/>
              <a:cs typeface="+mn-cs"/>
            </a:endParaRPr>
          </a:p>
        </p:txBody>
      </p:sp>
      <p:pic>
        <p:nvPicPr>
          <p:cNvPr id="10" name="Picture 9">
            <a:extLst>
              <a:ext uri="{FF2B5EF4-FFF2-40B4-BE49-F238E27FC236}">
                <a16:creationId xmlns:a16="http://schemas.microsoft.com/office/drawing/2014/main" id="{732EAA0D-711B-53B0-D590-FC826509BA49}"/>
              </a:ext>
            </a:extLst>
          </p:cNvPr>
          <p:cNvPicPr>
            <a:picLocks noChangeAspect="1"/>
          </p:cNvPicPr>
          <p:nvPr/>
        </p:nvPicPr>
        <p:blipFill>
          <a:blip r:embed="rId2"/>
          <a:stretch>
            <a:fillRect/>
          </a:stretch>
        </p:blipFill>
        <p:spPr>
          <a:xfrm>
            <a:off x="4237673" y="1715325"/>
            <a:ext cx="3064465" cy="2039262"/>
          </a:xfrm>
          <a:prstGeom prst="rect">
            <a:avLst/>
          </a:prstGeom>
        </p:spPr>
      </p:pic>
    </p:spTree>
    <p:extLst>
      <p:ext uri="{BB962C8B-B14F-4D97-AF65-F5344CB8AC3E}">
        <p14:creationId xmlns:p14="http://schemas.microsoft.com/office/powerpoint/2010/main" val="4072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F0345-AF96-E616-3AA3-D0C7A367A2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DF2D95-FD49-6470-6752-E709168605D7}"/>
              </a:ext>
            </a:extLst>
          </p:cNvPr>
          <p:cNvSpPr txBox="1"/>
          <p:nvPr/>
        </p:nvSpPr>
        <p:spPr>
          <a:xfrm>
            <a:off x="313509" y="391886"/>
            <a:ext cx="11495314" cy="3170099"/>
          </a:xfrm>
          <a:prstGeom prst="rect">
            <a:avLst/>
          </a:prstGeom>
          <a:noFill/>
        </p:spPr>
        <p:txBody>
          <a:bodyPr wrap="square" rtlCol="0">
            <a:spAutoFit/>
          </a:bodyPr>
          <a:lstStyle/>
          <a:p>
            <a:pPr algn="ctr"/>
            <a:r>
              <a:rPr lang="en-US" sz="4000" dirty="0">
                <a:latin typeface="Bookman Old Style" panose="02050604050505020204" pitchFamily="18" charset="0"/>
              </a:rPr>
              <a:t>Colonists protested in different ways.  In Charleston, they stored the tea in damp basements so it would rot.  In Philadelphia and New York City they turned away ships carrying tea.</a:t>
            </a:r>
          </a:p>
        </p:txBody>
      </p:sp>
      <p:pic>
        <p:nvPicPr>
          <p:cNvPr id="3" name="Picture 2">
            <a:extLst>
              <a:ext uri="{FF2B5EF4-FFF2-40B4-BE49-F238E27FC236}">
                <a16:creationId xmlns:a16="http://schemas.microsoft.com/office/drawing/2014/main" id="{338E4F2D-0885-923C-0DD4-FC27A0E32B55}"/>
              </a:ext>
            </a:extLst>
          </p:cNvPr>
          <p:cNvPicPr>
            <a:picLocks noChangeAspect="1"/>
          </p:cNvPicPr>
          <p:nvPr/>
        </p:nvPicPr>
        <p:blipFill rotWithShape="1">
          <a:blip r:embed="rId2"/>
          <a:srcRect l="15342" t="4510" r="4777" b="8423"/>
          <a:stretch/>
        </p:blipFill>
        <p:spPr>
          <a:xfrm>
            <a:off x="3696788" y="3561985"/>
            <a:ext cx="4232366" cy="3111346"/>
          </a:xfrm>
          <a:prstGeom prst="rect">
            <a:avLst/>
          </a:prstGeom>
        </p:spPr>
      </p:pic>
      <p:sp>
        <p:nvSpPr>
          <p:cNvPr id="4" name="TextBox 3">
            <a:extLst>
              <a:ext uri="{FF2B5EF4-FFF2-40B4-BE49-F238E27FC236}">
                <a16:creationId xmlns:a16="http://schemas.microsoft.com/office/drawing/2014/main" id="{64ADAA64-8969-E11A-F0F4-77C8848C5A4C}"/>
              </a:ext>
            </a:extLst>
          </p:cNvPr>
          <p:cNvSpPr txBox="1"/>
          <p:nvPr/>
        </p:nvSpPr>
        <p:spPr>
          <a:xfrm>
            <a:off x="8059783" y="6303999"/>
            <a:ext cx="2103120" cy="369332"/>
          </a:xfrm>
          <a:prstGeom prst="rect">
            <a:avLst/>
          </a:prstGeom>
          <a:noFill/>
        </p:spPr>
        <p:txBody>
          <a:bodyPr wrap="square" rtlCol="0">
            <a:spAutoFit/>
          </a:bodyPr>
          <a:lstStyle/>
          <a:p>
            <a:r>
              <a:rPr lang="en-US" dirty="0"/>
              <a:t>Robinson Tea Chest: </a:t>
            </a:r>
          </a:p>
        </p:txBody>
      </p:sp>
    </p:spTree>
    <p:extLst>
      <p:ext uri="{BB962C8B-B14F-4D97-AF65-F5344CB8AC3E}">
        <p14:creationId xmlns:p14="http://schemas.microsoft.com/office/powerpoint/2010/main" val="32243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9811-1D8F-4CB7-5B53-98F6F653AD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77E4A0-A664-C911-8EEB-BA76A88D95DB}"/>
              </a:ext>
            </a:extLst>
          </p:cNvPr>
          <p:cNvSpPr txBox="1"/>
          <p:nvPr/>
        </p:nvSpPr>
        <p:spPr>
          <a:xfrm>
            <a:off x="313509" y="391886"/>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On December 16, 1773, in Boston, Sons of Liberty boarded three cargo ships in Boston Harbor and destroyed 342 chests of tea.  This became known as the Boston Tea Party.</a:t>
            </a:r>
          </a:p>
        </p:txBody>
      </p:sp>
      <p:pic>
        <p:nvPicPr>
          <p:cNvPr id="3" name="Picture 2">
            <a:extLst>
              <a:ext uri="{FF2B5EF4-FFF2-40B4-BE49-F238E27FC236}">
                <a16:creationId xmlns:a16="http://schemas.microsoft.com/office/drawing/2014/main" id="{06C03EE6-6E8D-8CD1-DCA1-4963CA9F3EDB}"/>
              </a:ext>
            </a:extLst>
          </p:cNvPr>
          <p:cNvPicPr>
            <a:picLocks noChangeAspect="1"/>
          </p:cNvPicPr>
          <p:nvPr/>
        </p:nvPicPr>
        <p:blipFill>
          <a:blip r:embed="rId2"/>
          <a:stretch>
            <a:fillRect/>
          </a:stretch>
        </p:blipFill>
        <p:spPr>
          <a:xfrm>
            <a:off x="3457303" y="2946431"/>
            <a:ext cx="5016137" cy="3762103"/>
          </a:xfrm>
          <a:prstGeom prst="rect">
            <a:avLst/>
          </a:prstGeom>
        </p:spPr>
      </p:pic>
    </p:spTree>
    <p:extLst>
      <p:ext uri="{BB962C8B-B14F-4D97-AF65-F5344CB8AC3E}">
        <p14:creationId xmlns:p14="http://schemas.microsoft.com/office/powerpoint/2010/main" val="2307781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FA8B-DF1C-447E-3AD5-F427159894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B70B24-5A47-A2F5-FCF4-2FC00D0CBE09}"/>
              </a:ext>
            </a:extLst>
          </p:cNvPr>
          <p:cNvSpPr txBox="1"/>
          <p:nvPr/>
        </p:nvSpPr>
        <p:spPr>
          <a:xfrm>
            <a:off x="313509" y="391886"/>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There was mixed reaction to the Boston Tea Party.  Some colonists, like John Adams, thought it was a great event.  Others, like George Washington, did not approve.</a:t>
            </a:r>
          </a:p>
        </p:txBody>
      </p:sp>
      <p:pic>
        <p:nvPicPr>
          <p:cNvPr id="3" name="Picture 2">
            <a:extLst>
              <a:ext uri="{FF2B5EF4-FFF2-40B4-BE49-F238E27FC236}">
                <a16:creationId xmlns:a16="http://schemas.microsoft.com/office/drawing/2014/main" id="{76392876-4938-3509-673A-CF7CDD491E54}"/>
              </a:ext>
            </a:extLst>
          </p:cNvPr>
          <p:cNvPicPr>
            <a:picLocks noChangeAspect="1"/>
          </p:cNvPicPr>
          <p:nvPr/>
        </p:nvPicPr>
        <p:blipFill>
          <a:blip r:embed="rId2"/>
          <a:stretch>
            <a:fillRect/>
          </a:stretch>
        </p:blipFill>
        <p:spPr>
          <a:xfrm>
            <a:off x="2722516" y="3073753"/>
            <a:ext cx="6147163" cy="3599326"/>
          </a:xfrm>
          <a:prstGeom prst="rect">
            <a:avLst/>
          </a:prstGeom>
        </p:spPr>
      </p:pic>
    </p:spTree>
    <p:extLst>
      <p:ext uri="{BB962C8B-B14F-4D97-AF65-F5344CB8AC3E}">
        <p14:creationId xmlns:p14="http://schemas.microsoft.com/office/powerpoint/2010/main" val="94745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60216-F0ED-FA12-9D27-08CBA286AA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417DC0-A7E8-9FB7-CE1D-03121C4F635F}"/>
              </a:ext>
            </a:extLst>
          </p:cNvPr>
          <p:cNvSpPr txBox="1"/>
          <p:nvPr/>
        </p:nvSpPr>
        <p:spPr>
          <a:xfrm>
            <a:off x="348343" y="1371601"/>
            <a:ext cx="11495314" cy="1938992"/>
          </a:xfrm>
          <a:prstGeom prst="rect">
            <a:avLst/>
          </a:prstGeom>
          <a:noFill/>
        </p:spPr>
        <p:txBody>
          <a:bodyPr wrap="square" rtlCol="0">
            <a:spAutoFit/>
          </a:bodyPr>
          <a:lstStyle/>
          <a:p>
            <a:pPr algn="ctr"/>
            <a:r>
              <a:rPr lang="en-US" sz="4000" dirty="0">
                <a:latin typeface="Bookman Old Style" panose="02050604050505020204" pitchFamily="18" charset="0"/>
              </a:rPr>
              <a:t>Why do you think some Patriots like George Washington thought the Boston Tea Party wasn’t a good idea?</a:t>
            </a:r>
          </a:p>
        </p:txBody>
      </p:sp>
      <p:sp>
        <p:nvSpPr>
          <p:cNvPr id="3" name="Rectangle 2">
            <a:extLst>
              <a:ext uri="{FF2B5EF4-FFF2-40B4-BE49-F238E27FC236}">
                <a16:creationId xmlns:a16="http://schemas.microsoft.com/office/drawing/2014/main" id="{99CAF1A1-A715-C9B3-A03D-C00500407715}"/>
              </a:ext>
            </a:extLst>
          </p:cNvPr>
          <p:cNvSpPr/>
          <p:nvPr/>
        </p:nvSpPr>
        <p:spPr>
          <a:xfrm>
            <a:off x="3835385" y="211072"/>
            <a:ext cx="423385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Think About It</a:t>
            </a:r>
          </a:p>
        </p:txBody>
      </p:sp>
    </p:spTree>
    <p:extLst>
      <p:ext uri="{BB962C8B-B14F-4D97-AF65-F5344CB8AC3E}">
        <p14:creationId xmlns:p14="http://schemas.microsoft.com/office/powerpoint/2010/main" val="4009464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D030-A732-949B-FA9C-5D6B41E187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87C02F-E482-8F42-81D1-D44401D420E9}"/>
              </a:ext>
            </a:extLst>
          </p:cNvPr>
          <p:cNvSpPr txBox="1"/>
          <p:nvPr/>
        </p:nvSpPr>
        <p:spPr>
          <a:xfrm>
            <a:off x="313509" y="391886"/>
            <a:ext cx="11495314" cy="3170099"/>
          </a:xfrm>
          <a:prstGeom prst="rect">
            <a:avLst/>
          </a:prstGeom>
          <a:noFill/>
        </p:spPr>
        <p:txBody>
          <a:bodyPr wrap="square" rtlCol="0">
            <a:spAutoFit/>
          </a:bodyPr>
          <a:lstStyle/>
          <a:p>
            <a:pPr algn="ctr"/>
            <a:r>
              <a:rPr lang="en-US" sz="4000" dirty="0">
                <a:latin typeface="Bookman Old Style" panose="02050604050505020204" pitchFamily="18" charset="0"/>
              </a:rPr>
              <a:t>Fearing British punishment, Benjamin Franklin thought that the British East India Company should be paid back for their loss.  He even offered to pay it if Parliament would repeal the Tea Act.</a:t>
            </a:r>
          </a:p>
        </p:txBody>
      </p:sp>
      <p:pic>
        <p:nvPicPr>
          <p:cNvPr id="3" name="Picture 2">
            <a:extLst>
              <a:ext uri="{FF2B5EF4-FFF2-40B4-BE49-F238E27FC236}">
                <a16:creationId xmlns:a16="http://schemas.microsoft.com/office/drawing/2014/main" id="{D468A19B-B4E1-F8D7-9279-C14ECA801EA5}"/>
              </a:ext>
            </a:extLst>
          </p:cNvPr>
          <p:cNvPicPr>
            <a:picLocks noChangeAspect="1"/>
          </p:cNvPicPr>
          <p:nvPr/>
        </p:nvPicPr>
        <p:blipFill>
          <a:blip r:embed="rId2"/>
          <a:stretch>
            <a:fillRect/>
          </a:stretch>
        </p:blipFill>
        <p:spPr>
          <a:xfrm>
            <a:off x="3848453" y="3685219"/>
            <a:ext cx="4185204" cy="3068278"/>
          </a:xfrm>
          <a:prstGeom prst="rect">
            <a:avLst/>
          </a:prstGeom>
        </p:spPr>
      </p:pic>
    </p:spTree>
    <p:extLst>
      <p:ext uri="{BB962C8B-B14F-4D97-AF65-F5344CB8AC3E}">
        <p14:creationId xmlns:p14="http://schemas.microsoft.com/office/powerpoint/2010/main" val="1608967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3AEB63-7E76-00D6-D70C-4435C09CD212}"/>
              </a:ext>
            </a:extLst>
          </p:cNvPr>
          <p:cNvSpPr/>
          <p:nvPr/>
        </p:nvSpPr>
        <p:spPr>
          <a:xfrm>
            <a:off x="1544433" y="1791678"/>
            <a:ext cx="9103133"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hlinkClick r:id="rId2"/>
              </a:rPr>
              <a:t>Taxes, Tea, and Tyranny Video</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670333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80BEC-B636-F5AE-30D5-0CC8E256A8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CAD286-765F-1AC0-F8AA-FE3A1E00B41F}"/>
              </a:ext>
            </a:extLst>
          </p:cNvPr>
          <p:cNvSpPr txBox="1"/>
          <p:nvPr/>
        </p:nvSpPr>
        <p:spPr>
          <a:xfrm>
            <a:off x="348343" y="326572"/>
            <a:ext cx="11495314" cy="3785652"/>
          </a:xfrm>
          <a:prstGeom prst="rect">
            <a:avLst/>
          </a:prstGeom>
          <a:noFill/>
        </p:spPr>
        <p:txBody>
          <a:bodyPr wrap="square" rtlCol="0">
            <a:spAutoFit/>
          </a:bodyPr>
          <a:lstStyle/>
          <a:p>
            <a:pPr algn="ctr"/>
            <a:r>
              <a:rPr lang="en-US" sz="4000" dirty="0">
                <a:latin typeface="Bookman Old Style" panose="02050604050505020204" pitchFamily="18" charset="0"/>
              </a:rPr>
              <a:t>King George III and Parliament were furious when they found out about the Boston Tea Party.  In response, they issued the Coercive Acts of 1774.  Colonists thought they were so terrible that they called them the Intolerable Acts!</a:t>
            </a:r>
          </a:p>
        </p:txBody>
      </p:sp>
      <p:pic>
        <p:nvPicPr>
          <p:cNvPr id="4" name="Picture 3">
            <a:extLst>
              <a:ext uri="{FF2B5EF4-FFF2-40B4-BE49-F238E27FC236}">
                <a16:creationId xmlns:a16="http://schemas.microsoft.com/office/drawing/2014/main" id="{D8BE798C-B233-4C4B-95A8-7317992E48A4}"/>
              </a:ext>
            </a:extLst>
          </p:cNvPr>
          <p:cNvPicPr>
            <a:picLocks noChangeAspect="1"/>
          </p:cNvPicPr>
          <p:nvPr/>
        </p:nvPicPr>
        <p:blipFill>
          <a:blip r:embed="rId2"/>
          <a:stretch>
            <a:fillRect/>
          </a:stretch>
        </p:blipFill>
        <p:spPr>
          <a:xfrm>
            <a:off x="3682637" y="4112224"/>
            <a:ext cx="4530148" cy="2634197"/>
          </a:xfrm>
          <a:prstGeom prst="rect">
            <a:avLst/>
          </a:prstGeom>
        </p:spPr>
      </p:pic>
    </p:spTree>
    <p:extLst>
      <p:ext uri="{BB962C8B-B14F-4D97-AF65-F5344CB8AC3E}">
        <p14:creationId xmlns:p14="http://schemas.microsoft.com/office/powerpoint/2010/main" val="1112260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0262-FE34-F2E3-A7AF-190F18F1B3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EC2876-D4CA-CBC5-BE95-498583D6CB02}"/>
              </a:ext>
            </a:extLst>
          </p:cNvPr>
          <p:cNvSpPr txBox="1"/>
          <p:nvPr/>
        </p:nvSpPr>
        <p:spPr>
          <a:xfrm>
            <a:off x="348343" y="326572"/>
            <a:ext cx="11495314" cy="6247864"/>
          </a:xfrm>
          <a:prstGeom prst="rect">
            <a:avLst/>
          </a:prstGeom>
          <a:noFill/>
        </p:spPr>
        <p:txBody>
          <a:bodyPr wrap="square" rtlCol="0">
            <a:spAutoFit/>
          </a:bodyPr>
          <a:lstStyle/>
          <a:p>
            <a:pPr algn="ctr"/>
            <a:r>
              <a:rPr lang="en-US" sz="4000" dirty="0">
                <a:latin typeface="Bookman Old Style" panose="02050604050505020204" pitchFamily="18" charset="0"/>
              </a:rPr>
              <a:t>The Intolerable Act did the following:</a:t>
            </a:r>
          </a:p>
          <a:p>
            <a:pPr algn="ctr"/>
            <a:endParaRPr lang="en-US" sz="4000" dirty="0">
              <a:latin typeface="Bookman Old Style" panose="02050604050505020204" pitchFamily="18" charset="0"/>
            </a:endParaRPr>
          </a:p>
          <a:p>
            <a:pPr marL="742950" indent="-742950">
              <a:buAutoNum type="arabicPeriod"/>
            </a:pPr>
            <a:r>
              <a:rPr lang="en-US" sz="4000" dirty="0">
                <a:latin typeface="Bookman Old Style" panose="02050604050505020204" pitchFamily="18" charset="0"/>
              </a:rPr>
              <a:t>Closed the port of Boston to all ships.</a:t>
            </a:r>
          </a:p>
          <a:p>
            <a:pPr marL="742950" indent="-742950">
              <a:buAutoNum type="arabicPeriod"/>
            </a:pPr>
            <a:r>
              <a:rPr lang="en-US" sz="4000" dirty="0">
                <a:latin typeface="Bookman Old Style" panose="02050604050505020204" pitchFamily="18" charset="0"/>
              </a:rPr>
              <a:t>Restricted representative government in Massachusetts.</a:t>
            </a:r>
          </a:p>
          <a:p>
            <a:pPr marL="742950" indent="-742950">
              <a:buAutoNum type="arabicPeriod"/>
            </a:pPr>
            <a:r>
              <a:rPr lang="en-US" sz="4000" dirty="0">
                <a:latin typeface="Bookman Old Style" panose="02050604050505020204" pitchFamily="18" charset="0"/>
              </a:rPr>
              <a:t>Allowed British commanders to house troops wherever necessary.</a:t>
            </a:r>
          </a:p>
          <a:p>
            <a:pPr marL="742950" indent="-742950">
              <a:buAutoNum type="arabicPeriod"/>
            </a:pPr>
            <a:r>
              <a:rPr lang="en-US" sz="4000" dirty="0">
                <a:latin typeface="Bookman Old Style" panose="02050604050505020204" pitchFamily="18" charset="0"/>
              </a:rPr>
              <a:t>Allowed British officials accused of crimes to stand trial in Britain instead of the colonies.</a:t>
            </a:r>
          </a:p>
        </p:txBody>
      </p:sp>
    </p:spTree>
    <p:extLst>
      <p:ext uri="{BB962C8B-B14F-4D97-AF65-F5344CB8AC3E}">
        <p14:creationId xmlns:p14="http://schemas.microsoft.com/office/powerpoint/2010/main" val="358504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21CF7-FC2C-E794-0C10-3E84440E60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73D90C-DF8D-7EC0-870C-B4A5327CAFB5}"/>
              </a:ext>
            </a:extLst>
          </p:cNvPr>
          <p:cNvSpPr txBox="1"/>
          <p:nvPr/>
        </p:nvSpPr>
        <p:spPr>
          <a:xfrm>
            <a:off x="348343" y="326572"/>
            <a:ext cx="11495314" cy="1938992"/>
          </a:xfrm>
          <a:prstGeom prst="rect">
            <a:avLst/>
          </a:prstGeom>
          <a:noFill/>
        </p:spPr>
        <p:txBody>
          <a:bodyPr wrap="square" rtlCol="0">
            <a:spAutoFit/>
          </a:bodyPr>
          <a:lstStyle/>
          <a:p>
            <a:pPr algn="ctr"/>
            <a:r>
              <a:rPr lang="en-US" sz="4000" dirty="0">
                <a:latin typeface="Bookman Old Style" panose="02050604050505020204" pitchFamily="18" charset="0"/>
              </a:rPr>
              <a:t>To be able to enforce the Intolerable Acts, General Thomas Gage was named the governor of Massachusetts. </a:t>
            </a:r>
          </a:p>
        </p:txBody>
      </p:sp>
      <p:pic>
        <p:nvPicPr>
          <p:cNvPr id="3" name="Picture 2">
            <a:extLst>
              <a:ext uri="{FF2B5EF4-FFF2-40B4-BE49-F238E27FC236}">
                <a16:creationId xmlns:a16="http://schemas.microsoft.com/office/drawing/2014/main" id="{2DBB2468-9125-53C3-AE19-C0727126DFFC}"/>
              </a:ext>
            </a:extLst>
          </p:cNvPr>
          <p:cNvPicPr>
            <a:picLocks noChangeAspect="1"/>
          </p:cNvPicPr>
          <p:nvPr/>
        </p:nvPicPr>
        <p:blipFill>
          <a:blip r:embed="rId2"/>
          <a:stretch>
            <a:fillRect/>
          </a:stretch>
        </p:blipFill>
        <p:spPr>
          <a:xfrm>
            <a:off x="2130465" y="2367617"/>
            <a:ext cx="7931069" cy="4163811"/>
          </a:xfrm>
          <a:prstGeom prst="rect">
            <a:avLst/>
          </a:prstGeom>
        </p:spPr>
      </p:pic>
    </p:spTree>
    <p:extLst>
      <p:ext uri="{BB962C8B-B14F-4D97-AF65-F5344CB8AC3E}">
        <p14:creationId xmlns:p14="http://schemas.microsoft.com/office/powerpoint/2010/main" val="3407322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CA4F2-995E-1ED6-4A48-41B8D7AA04E1}"/>
              </a:ext>
            </a:extLst>
          </p:cNvPr>
          <p:cNvSpPr txBox="1"/>
          <p:nvPr/>
        </p:nvSpPr>
        <p:spPr>
          <a:xfrm>
            <a:off x="313509" y="391886"/>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Because the boycott of British goods hurt British trade, the Townsend Acts were repealed shortly after the Boston Massacre.  Only a tax on tea remained.</a:t>
            </a:r>
          </a:p>
        </p:txBody>
      </p:sp>
      <p:pic>
        <p:nvPicPr>
          <p:cNvPr id="3" name="Picture 2">
            <a:extLst>
              <a:ext uri="{FF2B5EF4-FFF2-40B4-BE49-F238E27FC236}">
                <a16:creationId xmlns:a16="http://schemas.microsoft.com/office/drawing/2014/main" id="{90AA296B-E3E9-0DF7-F503-A10F48DC8665}"/>
              </a:ext>
            </a:extLst>
          </p:cNvPr>
          <p:cNvPicPr>
            <a:picLocks noChangeAspect="1"/>
          </p:cNvPicPr>
          <p:nvPr/>
        </p:nvPicPr>
        <p:blipFill>
          <a:blip r:embed="rId2"/>
          <a:stretch>
            <a:fillRect/>
          </a:stretch>
        </p:blipFill>
        <p:spPr>
          <a:xfrm>
            <a:off x="2967280" y="3178921"/>
            <a:ext cx="5866754" cy="3411409"/>
          </a:xfrm>
          <a:prstGeom prst="rect">
            <a:avLst/>
          </a:prstGeom>
        </p:spPr>
      </p:pic>
    </p:spTree>
    <p:extLst>
      <p:ext uri="{BB962C8B-B14F-4D97-AF65-F5344CB8AC3E}">
        <p14:creationId xmlns:p14="http://schemas.microsoft.com/office/powerpoint/2010/main" val="4199205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1C2CC-01CD-AAA0-33EE-B892C3C1EABE}"/>
              </a:ext>
            </a:extLst>
          </p:cNvPr>
          <p:cNvPicPr>
            <a:picLocks noChangeAspect="1"/>
          </p:cNvPicPr>
          <p:nvPr/>
        </p:nvPicPr>
        <p:blipFill>
          <a:blip r:embed="rId2"/>
          <a:stretch>
            <a:fillRect/>
          </a:stretch>
        </p:blipFill>
        <p:spPr>
          <a:xfrm>
            <a:off x="2612573" y="116118"/>
            <a:ext cx="6719880" cy="6625764"/>
          </a:xfrm>
          <a:prstGeom prst="rect">
            <a:avLst/>
          </a:prstGeom>
        </p:spPr>
      </p:pic>
    </p:spTree>
    <p:extLst>
      <p:ext uri="{BB962C8B-B14F-4D97-AF65-F5344CB8AC3E}">
        <p14:creationId xmlns:p14="http://schemas.microsoft.com/office/powerpoint/2010/main" val="278009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AF74D-ED8E-4754-4C23-DD842A7E00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636F13-A0FA-0CB0-B0E7-086C57462816}"/>
              </a:ext>
            </a:extLst>
          </p:cNvPr>
          <p:cNvSpPr txBox="1"/>
          <p:nvPr/>
        </p:nvSpPr>
        <p:spPr>
          <a:xfrm>
            <a:off x="348343" y="326572"/>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Even though the Intolerable Acts focused on punishing the Massachusetts colony, specifically Boston, many people from all the colonies were outraged!</a:t>
            </a:r>
          </a:p>
        </p:txBody>
      </p:sp>
      <p:pic>
        <p:nvPicPr>
          <p:cNvPr id="3" name="Picture 2">
            <a:extLst>
              <a:ext uri="{FF2B5EF4-FFF2-40B4-BE49-F238E27FC236}">
                <a16:creationId xmlns:a16="http://schemas.microsoft.com/office/drawing/2014/main" id="{C62746C5-860C-C0CC-0BE8-8DF36F97387F}"/>
              </a:ext>
            </a:extLst>
          </p:cNvPr>
          <p:cNvPicPr>
            <a:picLocks noChangeAspect="1"/>
          </p:cNvPicPr>
          <p:nvPr/>
        </p:nvPicPr>
        <p:blipFill>
          <a:blip r:embed="rId2"/>
          <a:stretch>
            <a:fillRect/>
          </a:stretch>
        </p:blipFill>
        <p:spPr>
          <a:xfrm>
            <a:off x="2825931" y="3015887"/>
            <a:ext cx="6540137" cy="3678827"/>
          </a:xfrm>
          <a:prstGeom prst="rect">
            <a:avLst/>
          </a:prstGeom>
        </p:spPr>
      </p:pic>
    </p:spTree>
    <p:extLst>
      <p:ext uri="{BB962C8B-B14F-4D97-AF65-F5344CB8AC3E}">
        <p14:creationId xmlns:p14="http://schemas.microsoft.com/office/powerpoint/2010/main" val="132955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E432F-8EBC-395C-8D2B-79A86D2616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A79922-3C78-BE04-37AC-1421EAE42239}"/>
              </a:ext>
            </a:extLst>
          </p:cNvPr>
          <p:cNvSpPr txBox="1"/>
          <p:nvPr/>
        </p:nvSpPr>
        <p:spPr>
          <a:xfrm>
            <a:off x="348343" y="326572"/>
            <a:ext cx="11495314" cy="3170099"/>
          </a:xfrm>
          <a:prstGeom prst="rect">
            <a:avLst/>
          </a:prstGeom>
          <a:noFill/>
        </p:spPr>
        <p:txBody>
          <a:bodyPr wrap="square" rtlCol="0">
            <a:spAutoFit/>
          </a:bodyPr>
          <a:lstStyle/>
          <a:p>
            <a:pPr algn="ctr"/>
            <a:r>
              <a:rPr lang="en-US" sz="4000" dirty="0">
                <a:latin typeface="Bookman Old Style" panose="02050604050505020204" pitchFamily="18" charset="0"/>
              </a:rPr>
              <a:t>In response to this, the Committees of Correspondence called for delegates from the colonies to meet together to discuss what to do.  This meeting became known as the First Continental Congress.</a:t>
            </a:r>
          </a:p>
        </p:txBody>
      </p:sp>
      <p:pic>
        <p:nvPicPr>
          <p:cNvPr id="3" name="Picture 2">
            <a:extLst>
              <a:ext uri="{FF2B5EF4-FFF2-40B4-BE49-F238E27FC236}">
                <a16:creationId xmlns:a16="http://schemas.microsoft.com/office/drawing/2014/main" id="{17C7F1B8-A44E-D51B-3D2F-BE923E25E240}"/>
              </a:ext>
            </a:extLst>
          </p:cNvPr>
          <p:cNvPicPr>
            <a:picLocks noChangeAspect="1"/>
          </p:cNvPicPr>
          <p:nvPr/>
        </p:nvPicPr>
        <p:blipFill>
          <a:blip r:embed="rId2"/>
          <a:stretch>
            <a:fillRect/>
          </a:stretch>
        </p:blipFill>
        <p:spPr>
          <a:xfrm>
            <a:off x="2985340" y="3496671"/>
            <a:ext cx="6221319" cy="3170099"/>
          </a:xfrm>
          <a:prstGeom prst="rect">
            <a:avLst/>
          </a:prstGeom>
        </p:spPr>
      </p:pic>
    </p:spTree>
    <p:extLst>
      <p:ext uri="{BB962C8B-B14F-4D97-AF65-F5344CB8AC3E}">
        <p14:creationId xmlns:p14="http://schemas.microsoft.com/office/powerpoint/2010/main" val="3662489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1621-7E69-A0C1-CCB7-D6DEEF36C2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F67AE8-8D19-E0ED-9D6A-968F5F4EAD1F}"/>
              </a:ext>
            </a:extLst>
          </p:cNvPr>
          <p:cNvSpPr txBox="1"/>
          <p:nvPr/>
        </p:nvSpPr>
        <p:spPr>
          <a:xfrm>
            <a:off x="348343" y="326572"/>
            <a:ext cx="11495314" cy="3170099"/>
          </a:xfrm>
          <a:prstGeom prst="rect">
            <a:avLst/>
          </a:prstGeom>
          <a:noFill/>
        </p:spPr>
        <p:txBody>
          <a:bodyPr wrap="square" rtlCol="0">
            <a:spAutoFit/>
          </a:bodyPr>
          <a:lstStyle/>
          <a:p>
            <a:pPr algn="ctr"/>
            <a:r>
              <a:rPr lang="en-US" sz="4000" dirty="0">
                <a:latin typeface="Bookman Old Style" panose="02050604050505020204" pitchFamily="18" charset="0"/>
              </a:rPr>
              <a:t>Fifty-six delegates from 12 of the original 13 British colonies met in Philadelphia in September of 1774 to discuss what to do with the increasing problems with Britain.  Georgia was not represented.</a:t>
            </a:r>
          </a:p>
        </p:txBody>
      </p:sp>
      <p:sp>
        <p:nvSpPr>
          <p:cNvPr id="4" name="TextBox 3">
            <a:extLst>
              <a:ext uri="{FF2B5EF4-FFF2-40B4-BE49-F238E27FC236}">
                <a16:creationId xmlns:a16="http://schemas.microsoft.com/office/drawing/2014/main" id="{9440D68F-8550-6B41-E9C2-3AC8ACF5E114}"/>
              </a:ext>
            </a:extLst>
          </p:cNvPr>
          <p:cNvSpPr txBox="1"/>
          <p:nvPr/>
        </p:nvSpPr>
        <p:spPr>
          <a:xfrm>
            <a:off x="8477794" y="6162096"/>
            <a:ext cx="1706429" cy="369332"/>
          </a:xfrm>
          <a:prstGeom prst="rect">
            <a:avLst/>
          </a:prstGeom>
          <a:noFill/>
        </p:spPr>
        <p:txBody>
          <a:bodyPr wrap="none" rtlCol="0">
            <a:spAutoFit/>
          </a:bodyPr>
          <a:lstStyle/>
          <a:p>
            <a:r>
              <a:rPr lang="en-US" dirty="0"/>
              <a:t>Carpenter’s Hall</a:t>
            </a:r>
          </a:p>
        </p:txBody>
      </p:sp>
      <p:pic>
        <p:nvPicPr>
          <p:cNvPr id="5" name="Picture 4">
            <a:extLst>
              <a:ext uri="{FF2B5EF4-FFF2-40B4-BE49-F238E27FC236}">
                <a16:creationId xmlns:a16="http://schemas.microsoft.com/office/drawing/2014/main" id="{E5113EF8-FBF9-6A42-37EB-AEBEBF98FB1E}"/>
              </a:ext>
            </a:extLst>
          </p:cNvPr>
          <p:cNvPicPr>
            <a:picLocks noChangeAspect="1"/>
          </p:cNvPicPr>
          <p:nvPr/>
        </p:nvPicPr>
        <p:blipFill>
          <a:blip r:embed="rId2"/>
          <a:stretch>
            <a:fillRect/>
          </a:stretch>
        </p:blipFill>
        <p:spPr>
          <a:xfrm>
            <a:off x="3617323" y="3561079"/>
            <a:ext cx="4769031" cy="3179354"/>
          </a:xfrm>
          <a:prstGeom prst="rect">
            <a:avLst/>
          </a:prstGeom>
        </p:spPr>
      </p:pic>
    </p:spTree>
    <p:extLst>
      <p:ext uri="{BB962C8B-B14F-4D97-AF65-F5344CB8AC3E}">
        <p14:creationId xmlns:p14="http://schemas.microsoft.com/office/powerpoint/2010/main" val="3529682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D74C-F21D-86C9-B5B6-6E2CA3C847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494724-150D-DDF0-DE5F-7F5A4D556442}"/>
              </a:ext>
            </a:extLst>
          </p:cNvPr>
          <p:cNvSpPr txBox="1"/>
          <p:nvPr/>
        </p:nvSpPr>
        <p:spPr>
          <a:xfrm>
            <a:off x="348343" y="326572"/>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There was a wide range of ideas of how to move forward.  Some delegates wanted to break away from Britain.  Most wanted to try to work out the problems.</a:t>
            </a:r>
          </a:p>
        </p:txBody>
      </p:sp>
      <p:pic>
        <p:nvPicPr>
          <p:cNvPr id="3" name="Picture 2">
            <a:extLst>
              <a:ext uri="{FF2B5EF4-FFF2-40B4-BE49-F238E27FC236}">
                <a16:creationId xmlns:a16="http://schemas.microsoft.com/office/drawing/2014/main" id="{0B599756-F834-AA80-A4EF-1D8A06BFF33A}"/>
              </a:ext>
            </a:extLst>
          </p:cNvPr>
          <p:cNvPicPr>
            <a:picLocks noChangeAspect="1"/>
          </p:cNvPicPr>
          <p:nvPr/>
        </p:nvPicPr>
        <p:blipFill>
          <a:blip r:embed="rId2"/>
          <a:stretch>
            <a:fillRect/>
          </a:stretch>
        </p:blipFill>
        <p:spPr>
          <a:xfrm>
            <a:off x="3324458" y="2874705"/>
            <a:ext cx="5543084" cy="3923756"/>
          </a:xfrm>
          <a:prstGeom prst="rect">
            <a:avLst/>
          </a:prstGeom>
        </p:spPr>
      </p:pic>
    </p:spTree>
    <p:extLst>
      <p:ext uri="{BB962C8B-B14F-4D97-AF65-F5344CB8AC3E}">
        <p14:creationId xmlns:p14="http://schemas.microsoft.com/office/powerpoint/2010/main" val="78418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722F-74DC-B9C6-6F5F-F532EDE4B67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0517D8-EC50-689A-2249-99CE286C1338}"/>
              </a:ext>
            </a:extLst>
          </p:cNvPr>
          <p:cNvSpPr txBox="1"/>
          <p:nvPr/>
        </p:nvSpPr>
        <p:spPr>
          <a:xfrm>
            <a:off x="248194" y="166568"/>
            <a:ext cx="11695611" cy="6524863"/>
          </a:xfrm>
          <a:prstGeom prst="rect">
            <a:avLst/>
          </a:prstGeom>
          <a:noFill/>
        </p:spPr>
        <p:txBody>
          <a:bodyPr wrap="square" rtlCol="0">
            <a:spAutoFit/>
          </a:bodyPr>
          <a:lstStyle/>
          <a:p>
            <a:pPr algn="ctr"/>
            <a:r>
              <a:rPr lang="en-US" sz="3800" dirty="0">
                <a:latin typeface="Bookman Old Style" panose="02050604050505020204" pitchFamily="18" charset="0"/>
              </a:rPr>
              <a:t>There was much debate, and after two months the delegates came up with the following plan:</a:t>
            </a:r>
          </a:p>
          <a:p>
            <a:pPr algn="ctr"/>
            <a:endParaRPr lang="en-US" sz="3800" dirty="0">
              <a:latin typeface="Bookman Old Style" panose="02050604050505020204" pitchFamily="18" charset="0"/>
            </a:endParaRPr>
          </a:p>
          <a:p>
            <a:pPr marL="742950" indent="-742950">
              <a:buAutoNum type="arabicPeriod"/>
            </a:pPr>
            <a:r>
              <a:rPr lang="en-US" sz="3800" dirty="0">
                <a:latin typeface="Bookman Old Style" panose="02050604050505020204" pitchFamily="18" charset="0"/>
              </a:rPr>
              <a:t>The colonies were going to break off all trade with Britain until the Intolerable Acts were repealed.</a:t>
            </a:r>
          </a:p>
          <a:p>
            <a:pPr marL="742950" indent="-742950">
              <a:buAutoNum type="arabicPeriod"/>
            </a:pPr>
            <a:r>
              <a:rPr lang="en-US" sz="3800" dirty="0">
                <a:latin typeface="Bookman Old Style" panose="02050604050505020204" pitchFamily="18" charset="0"/>
              </a:rPr>
              <a:t>They appealed to the King to listen to their grievances.</a:t>
            </a:r>
          </a:p>
          <a:p>
            <a:pPr marL="742950" indent="-742950">
              <a:buAutoNum type="arabicPeriod"/>
            </a:pPr>
            <a:r>
              <a:rPr lang="en-US" sz="3800" dirty="0">
                <a:latin typeface="Bookman Old Style" panose="02050604050505020204" pitchFamily="18" charset="0"/>
              </a:rPr>
              <a:t>They organize militias.</a:t>
            </a:r>
          </a:p>
          <a:p>
            <a:pPr marL="742950" indent="-742950">
              <a:buAutoNum type="arabicPeriod"/>
            </a:pPr>
            <a:r>
              <a:rPr lang="en-US" sz="3800" dirty="0">
                <a:latin typeface="Bookman Old Style" panose="02050604050505020204" pitchFamily="18" charset="0"/>
              </a:rPr>
              <a:t>They decided to meet again if Britain didn’t agree to try to fix any of the problems.</a:t>
            </a:r>
          </a:p>
        </p:txBody>
      </p:sp>
    </p:spTree>
    <p:extLst>
      <p:ext uri="{BB962C8B-B14F-4D97-AF65-F5344CB8AC3E}">
        <p14:creationId xmlns:p14="http://schemas.microsoft.com/office/powerpoint/2010/main" val="4001352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37A78-2E94-558E-E345-EDDB897258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726ECC-3A3B-B770-3483-BDB4DCF44110}"/>
              </a:ext>
            </a:extLst>
          </p:cNvPr>
          <p:cNvSpPr txBox="1"/>
          <p:nvPr/>
        </p:nvSpPr>
        <p:spPr>
          <a:xfrm>
            <a:off x="248194" y="1382264"/>
            <a:ext cx="11695611" cy="1846659"/>
          </a:xfrm>
          <a:prstGeom prst="rect">
            <a:avLst/>
          </a:prstGeom>
          <a:noFill/>
        </p:spPr>
        <p:txBody>
          <a:bodyPr wrap="square" rtlCol="0">
            <a:spAutoFit/>
          </a:bodyPr>
          <a:lstStyle/>
          <a:p>
            <a:pPr algn="ctr"/>
            <a:r>
              <a:rPr lang="en-US" sz="3800" dirty="0">
                <a:latin typeface="Bookman Old Style" panose="02050604050505020204" pitchFamily="18" charset="0"/>
              </a:rPr>
              <a:t>The First Continental Congress was actually illegal.  Why do you think the members decided to take the risk to meet?</a:t>
            </a:r>
          </a:p>
        </p:txBody>
      </p:sp>
      <p:sp>
        <p:nvSpPr>
          <p:cNvPr id="4" name="Rectangle 3">
            <a:extLst>
              <a:ext uri="{FF2B5EF4-FFF2-40B4-BE49-F238E27FC236}">
                <a16:creationId xmlns:a16="http://schemas.microsoft.com/office/drawing/2014/main" id="{89BAB734-CCD2-A0C4-D921-C91E27C82F8A}"/>
              </a:ext>
            </a:extLst>
          </p:cNvPr>
          <p:cNvSpPr/>
          <p:nvPr/>
        </p:nvSpPr>
        <p:spPr>
          <a:xfrm>
            <a:off x="3975772" y="263324"/>
            <a:ext cx="4240456"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Exit Question</a:t>
            </a:r>
          </a:p>
        </p:txBody>
      </p:sp>
    </p:spTree>
    <p:extLst>
      <p:ext uri="{BB962C8B-B14F-4D97-AF65-F5344CB8AC3E}">
        <p14:creationId xmlns:p14="http://schemas.microsoft.com/office/powerpoint/2010/main" val="285549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0CE94-98B5-8CD7-AB01-9657B4AF09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312BF2-4645-95F3-A544-190977452E09}"/>
              </a:ext>
            </a:extLst>
          </p:cNvPr>
          <p:cNvSpPr txBox="1"/>
          <p:nvPr/>
        </p:nvSpPr>
        <p:spPr>
          <a:xfrm>
            <a:off x="313509" y="391886"/>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Most colonists were happy and now content.  However, some colonists like Samuel Adams did not want people to forget the cause of liberty. </a:t>
            </a:r>
          </a:p>
        </p:txBody>
      </p:sp>
      <p:pic>
        <p:nvPicPr>
          <p:cNvPr id="3" name="Picture 2">
            <a:extLst>
              <a:ext uri="{FF2B5EF4-FFF2-40B4-BE49-F238E27FC236}">
                <a16:creationId xmlns:a16="http://schemas.microsoft.com/office/drawing/2014/main" id="{059B8CC5-0750-DB3D-6BA3-3EB0913BCDAA}"/>
              </a:ext>
            </a:extLst>
          </p:cNvPr>
          <p:cNvPicPr>
            <a:picLocks noChangeAspect="1"/>
          </p:cNvPicPr>
          <p:nvPr/>
        </p:nvPicPr>
        <p:blipFill>
          <a:blip r:embed="rId2"/>
          <a:stretch>
            <a:fillRect/>
          </a:stretch>
        </p:blipFill>
        <p:spPr>
          <a:xfrm>
            <a:off x="3211437" y="2946431"/>
            <a:ext cx="5699458" cy="3718896"/>
          </a:xfrm>
          <a:prstGeom prst="rect">
            <a:avLst/>
          </a:prstGeom>
        </p:spPr>
      </p:pic>
    </p:spTree>
    <p:extLst>
      <p:ext uri="{BB962C8B-B14F-4D97-AF65-F5344CB8AC3E}">
        <p14:creationId xmlns:p14="http://schemas.microsoft.com/office/powerpoint/2010/main" val="336569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48510-3666-262E-E73C-46B3E3670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B4E339-C4D8-D2C5-F593-039958087874}"/>
              </a:ext>
            </a:extLst>
          </p:cNvPr>
          <p:cNvSpPr txBox="1"/>
          <p:nvPr/>
        </p:nvSpPr>
        <p:spPr>
          <a:xfrm>
            <a:off x="348343" y="1423852"/>
            <a:ext cx="11495314" cy="3170099"/>
          </a:xfrm>
          <a:prstGeom prst="rect">
            <a:avLst/>
          </a:prstGeom>
          <a:noFill/>
        </p:spPr>
        <p:txBody>
          <a:bodyPr wrap="square" rtlCol="0">
            <a:spAutoFit/>
          </a:bodyPr>
          <a:lstStyle/>
          <a:p>
            <a:pPr algn="ctr"/>
            <a:r>
              <a:rPr lang="en-US" sz="4000" dirty="0">
                <a:latin typeface="Bookman Old Style" panose="02050604050505020204" pitchFamily="18" charset="0"/>
              </a:rPr>
              <a:t>How do you think it would have been possible back in the 1700s for large groups of people who lived far apart to communicate and organize activities without using newspapers and broadsides? </a:t>
            </a:r>
          </a:p>
        </p:txBody>
      </p:sp>
      <p:sp>
        <p:nvSpPr>
          <p:cNvPr id="3" name="Rectangle 2">
            <a:extLst>
              <a:ext uri="{FF2B5EF4-FFF2-40B4-BE49-F238E27FC236}">
                <a16:creationId xmlns:a16="http://schemas.microsoft.com/office/drawing/2014/main" id="{2B08620D-4189-6004-63D3-F7D1CC8CE963}"/>
              </a:ext>
            </a:extLst>
          </p:cNvPr>
          <p:cNvSpPr/>
          <p:nvPr/>
        </p:nvSpPr>
        <p:spPr>
          <a:xfrm>
            <a:off x="2935519" y="211072"/>
            <a:ext cx="632096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What do you think??</a:t>
            </a:r>
          </a:p>
        </p:txBody>
      </p:sp>
    </p:spTree>
    <p:extLst>
      <p:ext uri="{BB962C8B-B14F-4D97-AF65-F5344CB8AC3E}">
        <p14:creationId xmlns:p14="http://schemas.microsoft.com/office/powerpoint/2010/main" val="124619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7CF5-FF13-4F0E-CABB-856CDB410F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7365C1-9B0C-EB0C-3DD6-52D301CF0249}"/>
              </a:ext>
            </a:extLst>
          </p:cNvPr>
          <p:cNvSpPr txBox="1"/>
          <p:nvPr/>
        </p:nvSpPr>
        <p:spPr>
          <a:xfrm>
            <a:off x="313509" y="391886"/>
            <a:ext cx="11495314" cy="3170099"/>
          </a:xfrm>
          <a:prstGeom prst="rect">
            <a:avLst/>
          </a:prstGeom>
          <a:noFill/>
        </p:spPr>
        <p:txBody>
          <a:bodyPr wrap="square" rtlCol="0">
            <a:spAutoFit/>
          </a:bodyPr>
          <a:lstStyle/>
          <a:p>
            <a:pPr algn="ctr"/>
            <a:r>
              <a:rPr lang="en-US" sz="4000" dirty="0">
                <a:latin typeface="Bookman Old Style" panose="02050604050505020204" pitchFamily="18" charset="0"/>
              </a:rPr>
              <a:t>In an effort to be in contact with other Patriots (colonists who were looking towards independence), in 1772 Adams formed a group called the Committee of Correspondence.</a:t>
            </a:r>
          </a:p>
        </p:txBody>
      </p:sp>
      <p:pic>
        <p:nvPicPr>
          <p:cNvPr id="4" name="Picture 3">
            <a:extLst>
              <a:ext uri="{FF2B5EF4-FFF2-40B4-BE49-F238E27FC236}">
                <a16:creationId xmlns:a16="http://schemas.microsoft.com/office/drawing/2014/main" id="{996F1981-1B70-8624-1FEE-646EA62886DD}"/>
              </a:ext>
            </a:extLst>
          </p:cNvPr>
          <p:cNvPicPr>
            <a:picLocks noChangeAspect="1"/>
          </p:cNvPicPr>
          <p:nvPr/>
        </p:nvPicPr>
        <p:blipFill>
          <a:blip r:embed="rId2"/>
          <a:stretch>
            <a:fillRect/>
          </a:stretch>
        </p:blipFill>
        <p:spPr>
          <a:xfrm>
            <a:off x="2642879" y="3670757"/>
            <a:ext cx="6464877" cy="2931521"/>
          </a:xfrm>
          <a:prstGeom prst="rect">
            <a:avLst/>
          </a:prstGeom>
        </p:spPr>
      </p:pic>
    </p:spTree>
    <p:extLst>
      <p:ext uri="{BB962C8B-B14F-4D97-AF65-F5344CB8AC3E}">
        <p14:creationId xmlns:p14="http://schemas.microsoft.com/office/powerpoint/2010/main" val="3166092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2AEA-2E64-4D9F-951C-6F52B2E96E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8FF765-FF8B-9806-F32C-16E11091C8C5}"/>
              </a:ext>
            </a:extLst>
          </p:cNvPr>
          <p:cNvSpPr txBox="1"/>
          <p:nvPr/>
        </p:nvSpPr>
        <p:spPr>
          <a:xfrm>
            <a:off x="348343" y="190408"/>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This idea spread, and in 1773 the Virginia House of Burgesses formed its own committee of correspondence to open up communication between the colonies.</a:t>
            </a:r>
          </a:p>
        </p:txBody>
      </p:sp>
      <p:pic>
        <p:nvPicPr>
          <p:cNvPr id="3" name="Picture 2">
            <a:extLst>
              <a:ext uri="{FF2B5EF4-FFF2-40B4-BE49-F238E27FC236}">
                <a16:creationId xmlns:a16="http://schemas.microsoft.com/office/drawing/2014/main" id="{57A2F968-5229-EED6-E93A-4D3377966BFF}"/>
              </a:ext>
            </a:extLst>
          </p:cNvPr>
          <p:cNvPicPr>
            <a:picLocks noChangeAspect="1"/>
          </p:cNvPicPr>
          <p:nvPr/>
        </p:nvPicPr>
        <p:blipFill>
          <a:blip r:embed="rId2"/>
          <a:stretch>
            <a:fillRect/>
          </a:stretch>
        </p:blipFill>
        <p:spPr>
          <a:xfrm>
            <a:off x="3169379" y="2744953"/>
            <a:ext cx="5636266" cy="3911569"/>
          </a:xfrm>
          <a:prstGeom prst="rect">
            <a:avLst/>
          </a:prstGeom>
        </p:spPr>
      </p:pic>
    </p:spTree>
    <p:extLst>
      <p:ext uri="{BB962C8B-B14F-4D97-AF65-F5344CB8AC3E}">
        <p14:creationId xmlns:p14="http://schemas.microsoft.com/office/powerpoint/2010/main" val="205544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2B1E2-B76E-8B07-D763-C55D736EED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441903-1A2E-F645-674A-69EDAF9EBDA9}"/>
              </a:ext>
            </a:extLst>
          </p:cNvPr>
          <p:cNvSpPr txBox="1"/>
          <p:nvPr/>
        </p:nvSpPr>
        <p:spPr>
          <a:xfrm>
            <a:off x="348343" y="159412"/>
            <a:ext cx="11495314" cy="3785652"/>
          </a:xfrm>
          <a:prstGeom prst="rect">
            <a:avLst/>
          </a:prstGeom>
          <a:noFill/>
        </p:spPr>
        <p:txBody>
          <a:bodyPr wrap="square" rtlCol="0">
            <a:spAutoFit/>
          </a:bodyPr>
          <a:lstStyle/>
          <a:p>
            <a:pPr algn="ctr"/>
            <a:r>
              <a:rPr lang="en-US" sz="4000" dirty="0">
                <a:latin typeface="Bookman Old Style" panose="02050604050505020204" pitchFamily="18" charset="0"/>
              </a:rPr>
              <a:t>By the end of 1774, 11 of the 13 colonies had Committees of Correspondence spreading news and information about the Patriot cause and organizing opposition to British policies in cities, towns, and rural communities throughout the colonies.</a:t>
            </a:r>
          </a:p>
        </p:txBody>
      </p:sp>
      <p:pic>
        <p:nvPicPr>
          <p:cNvPr id="3" name="Picture 2">
            <a:extLst>
              <a:ext uri="{FF2B5EF4-FFF2-40B4-BE49-F238E27FC236}">
                <a16:creationId xmlns:a16="http://schemas.microsoft.com/office/drawing/2014/main" id="{677B21CE-9700-004F-BD73-D1630B358739}"/>
              </a:ext>
            </a:extLst>
          </p:cNvPr>
          <p:cNvPicPr>
            <a:picLocks noChangeAspect="1"/>
          </p:cNvPicPr>
          <p:nvPr/>
        </p:nvPicPr>
        <p:blipFill>
          <a:blip r:embed="rId2"/>
          <a:stretch>
            <a:fillRect/>
          </a:stretch>
        </p:blipFill>
        <p:spPr>
          <a:xfrm>
            <a:off x="3997343" y="3945064"/>
            <a:ext cx="4197314" cy="2912936"/>
          </a:xfrm>
          <a:prstGeom prst="rect">
            <a:avLst/>
          </a:prstGeom>
        </p:spPr>
      </p:pic>
    </p:spTree>
    <p:extLst>
      <p:ext uri="{BB962C8B-B14F-4D97-AF65-F5344CB8AC3E}">
        <p14:creationId xmlns:p14="http://schemas.microsoft.com/office/powerpoint/2010/main" val="3335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FF35A-B5CD-4344-0A46-002626E774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D1E8E4-104D-F73B-6E6F-BE47588D22D3}"/>
              </a:ext>
            </a:extLst>
          </p:cNvPr>
          <p:cNvSpPr txBox="1"/>
          <p:nvPr/>
        </p:nvSpPr>
        <p:spPr>
          <a:xfrm>
            <a:off x="313509" y="391886"/>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In an effort to help the British East India Company, Parliament gave them total control of the tea trade in America by passing the Tea Act in 1773.</a:t>
            </a:r>
          </a:p>
        </p:txBody>
      </p:sp>
      <p:pic>
        <p:nvPicPr>
          <p:cNvPr id="3" name="Picture 2">
            <a:extLst>
              <a:ext uri="{FF2B5EF4-FFF2-40B4-BE49-F238E27FC236}">
                <a16:creationId xmlns:a16="http://schemas.microsoft.com/office/drawing/2014/main" id="{B3E06CFB-1020-7D95-03E8-A048A1DE03B2}"/>
              </a:ext>
            </a:extLst>
          </p:cNvPr>
          <p:cNvPicPr>
            <a:picLocks noChangeAspect="1"/>
          </p:cNvPicPr>
          <p:nvPr/>
        </p:nvPicPr>
        <p:blipFill>
          <a:blip r:embed="rId2"/>
          <a:stretch>
            <a:fillRect/>
          </a:stretch>
        </p:blipFill>
        <p:spPr>
          <a:xfrm>
            <a:off x="4191199" y="2946431"/>
            <a:ext cx="3739934" cy="3739934"/>
          </a:xfrm>
          <a:prstGeom prst="rect">
            <a:avLst/>
          </a:prstGeom>
        </p:spPr>
      </p:pic>
    </p:spTree>
    <p:extLst>
      <p:ext uri="{BB962C8B-B14F-4D97-AF65-F5344CB8AC3E}">
        <p14:creationId xmlns:p14="http://schemas.microsoft.com/office/powerpoint/2010/main" val="1236701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3593F-C35F-54F9-0E18-09644916D5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B340C4-FF3E-352B-830C-7EAA5DBB782D}"/>
              </a:ext>
            </a:extLst>
          </p:cNvPr>
          <p:cNvSpPr txBox="1"/>
          <p:nvPr/>
        </p:nvSpPr>
        <p:spPr>
          <a:xfrm>
            <a:off x="313509" y="391886"/>
            <a:ext cx="11495314" cy="2554545"/>
          </a:xfrm>
          <a:prstGeom prst="rect">
            <a:avLst/>
          </a:prstGeom>
          <a:noFill/>
        </p:spPr>
        <p:txBody>
          <a:bodyPr wrap="square" rtlCol="0">
            <a:spAutoFit/>
          </a:bodyPr>
          <a:lstStyle/>
          <a:p>
            <a:pPr algn="ctr"/>
            <a:r>
              <a:rPr lang="en-US" sz="4000" dirty="0">
                <a:latin typeface="Bookman Old Style" panose="02050604050505020204" pitchFamily="18" charset="0"/>
              </a:rPr>
              <a:t>Even though tea brought into America by the British East India Company was cheaper than even smuggled tea, many colonists were upset.  Why do you think that happened?</a:t>
            </a:r>
          </a:p>
        </p:txBody>
      </p:sp>
      <p:pic>
        <p:nvPicPr>
          <p:cNvPr id="3" name="Picture 2">
            <a:extLst>
              <a:ext uri="{FF2B5EF4-FFF2-40B4-BE49-F238E27FC236}">
                <a16:creationId xmlns:a16="http://schemas.microsoft.com/office/drawing/2014/main" id="{D1D530E5-7887-73C8-D188-ED4F39DCEE2C}"/>
              </a:ext>
            </a:extLst>
          </p:cNvPr>
          <p:cNvPicPr>
            <a:picLocks noChangeAspect="1"/>
          </p:cNvPicPr>
          <p:nvPr/>
        </p:nvPicPr>
        <p:blipFill>
          <a:blip r:embed="rId2"/>
          <a:stretch>
            <a:fillRect/>
          </a:stretch>
        </p:blipFill>
        <p:spPr>
          <a:xfrm>
            <a:off x="3105392" y="2946431"/>
            <a:ext cx="5589157" cy="3788860"/>
          </a:xfrm>
          <a:prstGeom prst="rect">
            <a:avLst/>
          </a:prstGeom>
        </p:spPr>
      </p:pic>
    </p:spTree>
    <p:extLst>
      <p:ext uri="{BB962C8B-B14F-4D97-AF65-F5344CB8AC3E}">
        <p14:creationId xmlns:p14="http://schemas.microsoft.com/office/powerpoint/2010/main" val="11024893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1337</TotalTime>
  <Words>797</Words>
  <Application>Microsoft Office PowerPoint</Application>
  <PresentationFormat>Widescreen</PresentationFormat>
  <Paragraphs>44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Bookman Old Style</vt:lpstr>
      <vt:lpstr>Corbel</vt:lpstr>
      <vt:lpstr>Wingdings</vt:lpstr>
      <vt:lpstr>Banded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16</cp:revision>
  <cp:lastPrinted>2024-03-04T20:43:24Z</cp:lastPrinted>
  <dcterms:created xsi:type="dcterms:W3CDTF">2024-03-04T13:59:24Z</dcterms:created>
  <dcterms:modified xsi:type="dcterms:W3CDTF">2024-03-05T12:19:51Z</dcterms:modified>
</cp:coreProperties>
</file>